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4" r:id="rId3"/>
    <p:sldId id="275" r:id="rId4"/>
    <p:sldId id="286" r:id="rId5"/>
    <p:sldId id="277" r:id="rId6"/>
    <p:sldId id="257" r:id="rId7"/>
    <p:sldId id="258" r:id="rId8"/>
    <p:sldId id="267" r:id="rId9"/>
    <p:sldId id="266" r:id="rId10"/>
    <p:sldId id="262" r:id="rId11"/>
    <p:sldId id="282" r:id="rId12"/>
    <p:sldId id="265" r:id="rId13"/>
    <p:sldId id="263" r:id="rId14"/>
    <p:sldId id="269" r:id="rId15"/>
    <p:sldId id="270" r:id="rId16"/>
    <p:sldId id="271" r:id="rId17"/>
    <p:sldId id="268" r:id="rId18"/>
    <p:sldId id="273" r:id="rId19"/>
    <p:sldId id="272" r:id="rId20"/>
    <p:sldId id="274" r:id="rId21"/>
    <p:sldId id="287" r:id="rId22"/>
    <p:sldId id="285" r:id="rId23"/>
    <p:sldId id="279" r:id="rId24"/>
    <p:sldId id="280" r:id="rId25"/>
    <p:sldId id="281" r:id="rId26"/>
    <p:sldId id="261" r:id="rId27"/>
    <p:sldId id="260" r:id="rId28"/>
    <p:sldId id="278" r:id="rId29"/>
    <p:sldId id="259" r:id="rId30"/>
    <p:sldId id="276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0" autoAdjust="0"/>
  </p:normalViewPr>
  <p:slideViewPr>
    <p:cSldViewPr showGuides="1">
      <p:cViewPr varScale="1">
        <p:scale>
          <a:sx n="70" d="100"/>
          <a:sy n="70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21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FF14F-D7BB-4D9A-8315-E2F7DC55E788}" type="datetimeFigureOut">
              <a:rPr lang="de-CH" smtClean="0"/>
              <a:pPr/>
              <a:t>25.03.2013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F807C-F32E-471E-A600-A9EB5D506CC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368152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4" name="Rectangle 18"/>
          <p:cNvSpPr>
            <a:spLocks noChangeArrowheads="1"/>
          </p:cNvSpPr>
          <p:nvPr userDrawn="1"/>
        </p:nvSpPr>
        <p:spPr bwMode="auto">
          <a:xfrm>
            <a:off x="7305675" y="1579563"/>
            <a:ext cx="1835150" cy="4933950"/>
          </a:xfrm>
          <a:prstGeom prst="rect">
            <a:avLst/>
          </a:prstGeom>
          <a:solidFill>
            <a:srgbClr val="B3CCE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BED3EA"/>
              </a:solidFill>
            </a:endParaRPr>
          </a:p>
        </p:txBody>
      </p:sp>
      <p:sp>
        <p:nvSpPr>
          <p:cNvPr id="86035" name="Rectangle 19"/>
          <p:cNvSpPr>
            <a:spLocks noChangeArrowheads="1"/>
          </p:cNvSpPr>
          <p:nvPr userDrawn="1"/>
        </p:nvSpPr>
        <p:spPr bwMode="auto">
          <a:xfrm>
            <a:off x="0" y="107950"/>
            <a:ext cx="7485063" cy="6640513"/>
          </a:xfrm>
          <a:prstGeom prst="rect">
            <a:avLst/>
          </a:prstGeom>
          <a:solidFill>
            <a:srgbClr val="E1EB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2800">
              <a:solidFill>
                <a:srgbClr val="000000"/>
              </a:solidFill>
            </a:endParaRPr>
          </a:p>
        </p:txBody>
      </p:sp>
      <p:sp>
        <p:nvSpPr>
          <p:cNvPr id="86036" name="Rectangle 20"/>
          <p:cNvSpPr>
            <a:spLocks noChangeArrowheads="1"/>
          </p:cNvSpPr>
          <p:nvPr userDrawn="1"/>
        </p:nvSpPr>
        <p:spPr bwMode="auto">
          <a:xfrm>
            <a:off x="0" y="107950"/>
            <a:ext cx="7485063" cy="6405563"/>
          </a:xfrm>
          <a:prstGeom prst="rect">
            <a:avLst/>
          </a:prstGeom>
          <a:solidFill>
            <a:srgbClr val="9CBDD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pic>
        <p:nvPicPr>
          <p:cNvPr id="86037" name="Picture 21" descr="oeschger_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07950"/>
            <a:ext cx="7666038" cy="147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654175"/>
            <a:ext cx="6621463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548438"/>
            <a:ext cx="2889250" cy="2524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20 November 2010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0" y="6548438"/>
            <a:ext cx="360363" cy="215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30CA1D-DADF-4F9D-BD8A-C44D1FFE6FC6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 sz="1400">
              <a:solidFill>
                <a:srgbClr val="000000"/>
              </a:solidFill>
            </a:endParaRPr>
          </a:p>
        </p:txBody>
      </p:sp>
      <p:pic>
        <p:nvPicPr>
          <p:cNvPr id="86038" name="Picture 22" descr="oeschger_logo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31763"/>
            <a:ext cx="1306513" cy="13033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6346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7EFBBC-1B12-4DCF-95D6-BE1C66D6DE69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60489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739775"/>
            <a:ext cx="2016125" cy="5413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739775"/>
            <a:ext cx="5895975" cy="5413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1FE81-7401-40D1-9AAF-55AA23E9E47A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19132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3840F9-4475-4C94-BDD9-B2DF482C568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6767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68AC88-1D97-431A-A2E7-D18F25C5ABC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74609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654175"/>
            <a:ext cx="395605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4175"/>
            <a:ext cx="395605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28149D-D098-4C17-A87B-9C78717FF40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64418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DE07B8-8A27-4379-8C5E-49C5812ECCD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64611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68C805-3C6E-4750-B857-C9781D83E5F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31192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229C2E-2E1D-4427-BD98-FC93F8614A1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163547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02B27C-4CD8-4A2E-8BF2-CDBF82696B86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35570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4250" y="6556375"/>
            <a:ext cx="360363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0F5935-1D23-4044-BF86-F2D44312C7B2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14722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5" name="Rectangle 13"/>
          <p:cNvSpPr>
            <a:spLocks noChangeArrowheads="1"/>
          </p:cNvSpPr>
          <p:nvPr userDrawn="1"/>
        </p:nvSpPr>
        <p:spPr bwMode="auto">
          <a:xfrm>
            <a:off x="0" y="115888"/>
            <a:ext cx="7667625" cy="6634162"/>
          </a:xfrm>
          <a:prstGeom prst="rect">
            <a:avLst/>
          </a:prstGeom>
          <a:solidFill>
            <a:srgbClr val="E1EB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2800">
              <a:solidFill>
                <a:srgbClr val="000000"/>
              </a:solidFill>
            </a:endParaRPr>
          </a:p>
        </p:txBody>
      </p:sp>
      <p:sp>
        <p:nvSpPr>
          <p:cNvPr id="85006" name="Rectangle 14"/>
          <p:cNvSpPr>
            <a:spLocks noChangeArrowheads="1"/>
          </p:cNvSpPr>
          <p:nvPr userDrawn="1"/>
        </p:nvSpPr>
        <p:spPr bwMode="auto">
          <a:xfrm>
            <a:off x="0" y="1341438"/>
            <a:ext cx="9140825" cy="5197475"/>
          </a:xfrm>
          <a:prstGeom prst="rect">
            <a:avLst/>
          </a:prstGeom>
          <a:solidFill>
            <a:srgbClr val="9CBDD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pic>
        <p:nvPicPr>
          <p:cNvPr id="85007" name="Picture 15" descr="oeschger_logo_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31763"/>
            <a:ext cx="1079500" cy="1076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02" name="Text Box 10"/>
          <p:cNvSpPr txBox="1">
            <a:spLocks noChangeArrowheads="1"/>
          </p:cNvSpPr>
          <p:nvPr userDrawn="1"/>
        </p:nvSpPr>
        <p:spPr bwMode="auto">
          <a:xfrm>
            <a:off x="7864475" y="15319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39775"/>
            <a:ext cx="662146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850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54175"/>
            <a:ext cx="80645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217914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9pPr>
    </p:titleStyle>
    <p:bodyStyle>
      <a:lvl1pPr marL="419100" indent="-419100" algn="l" rtl="0" fontAlgn="base">
        <a:lnSpc>
          <a:spcPct val="95000"/>
        </a:lnSpc>
        <a:spcBef>
          <a:spcPct val="20000"/>
        </a:spcBef>
        <a:spcAft>
          <a:spcPct val="25000"/>
        </a:spcAft>
        <a:buClr>
          <a:schemeClr val="hlink"/>
        </a:buClr>
        <a:buSzPct val="85000"/>
        <a:buFont typeface="Arial" charset="0"/>
        <a:buChar char="&g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2954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 sz="2200">
          <a:solidFill>
            <a:schemeClr val="tx1"/>
          </a:solidFill>
          <a:latin typeface="+mn-lt"/>
        </a:defRPr>
      </a:lvl3pPr>
      <a:lvl4pPr marL="17145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1336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25908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30480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5052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9624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997968"/>
            <a:ext cx="6621463" cy="1143000"/>
          </a:xfrm>
        </p:spPr>
        <p:txBody>
          <a:bodyPr/>
          <a:lstStyle/>
          <a:p>
            <a:r>
              <a:rPr lang="de-CH" dirty="0" smtClean="0"/>
              <a:t>VALUE </a:t>
            </a:r>
            <a:r>
              <a:rPr lang="de-CH" dirty="0" err="1" smtClean="0"/>
              <a:t>questionnaire</a:t>
            </a:r>
            <a:r>
              <a:rPr lang="de-CH" dirty="0" smtClean="0"/>
              <a:t> on end-user </a:t>
            </a:r>
            <a:r>
              <a:rPr lang="de-CH" dirty="0" err="1" smtClean="0"/>
              <a:t>needs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Lisboa, 26.3.2013</a:t>
            </a:r>
          </a:p>
          <a:p>
            <a:endParaRPr lang="de-CH" dirty="0"/>
          </a:p>
          <a:p>
            <a:r>
              <a:rPr lang="de-CH" dirty="0" smtClean="0"/>
              <a:t>WG1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0CA1D-DADF-4F9D-BD8A-C44D1FFE6FC6}" type="slidenum">
              <a:rPr lang="de-CH" smtClean="0">
                <a:solidFill>
                  <a:srgbClr val="000000"/>
                </a:solidFill>
              </a:rPr>
              <a:pPr/>
              <a:t>1</a:t>
            </a:fld>
            <a:endParaRPr lang="de-CH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37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10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89" y="0"/>
            <a:ext cx="6273511" cy="6858000"/>
          </a:xfrm>
          <a:prstGeom prst="rect">
            <a:avLst/>
          </a:prstGeom>
        </p:spPr>
      </p:pic>
      <p:sp>
        <p:nvSpPr>
          <p:cNvPr id="4" name="Titel 5"/>
          <p:cNvSpPr txBox="1">
            <a:spLocks/>
          </p:cNvSpPr>
          <p:nvPr/>
        </p:nvSpPr>
        <p:spPr>
          <a:xfrm>
            <a:off x="323528" y="476672"/>
            <a:ext cx="6621463" cy="528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Accuracy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1" kern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Best </a:t>
            </a: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case</a:t>
            </a:r>
            <a:endParaRPr kumimoji="0" lang="de-DE" sz="2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110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11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-1377280"/>
            <a:ext cx="6588224" cy="8235280"/>
          </a:xfrm>
          <a:prstGeom prst="rect">
            <a:avLst/>
          </a:prstGeom>
        </p:spPr>
      </p:pic>
      <p:sp>
        <p:nvSpPr>
          <p:cNvPr id="4" name="Titel 5"/>
          <p:cNvSpPr txBox="1">
            <a:spLocks/>
          </p:cNvSpPr>
          <p:nvPr/>
        </p:nvSpPr>
        <p:spPr>
          <a:xfrm>
            <a:off x="323528" y="476672"/>
            <a:ext cx="6621463" cy="528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Accuracy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Worst</a:t>
            </a:r>
            <a:r>
              <a:rPr lang="de-DE" sz="2600" b="1" kern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case</a:t>
            </a:r>
            <a:endParaRPr kumimoji="0" lang="de-DE" sz="2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6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PDFs </a:t>
            </a:r>
            <a:r>
              <a:rPr lang="de-DE" dirty="0" err="1" smtClean="0"/>
              <a:t>or</a:t>
            </a:r>
            <a:r>
              <a:rPr lang="de-DE" dirty="0" smtClean="0"/>
              <a:t> time </a:t>
            </a:r>
            <a:r>
              <a:rPr lang="de-DE" dirty="0" err="1" smtClean="0"/>
              <a:t>series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12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609524" cy="5003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0928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Uncertainties</a:t>
            </a:r>
            <a:r>
              <a:rPr lang="de-DE" dirty="0" smtClean="0"/>
              <a:t> –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err="1" smtClean="0"/>
              <a:t>usefull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applied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13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3559"/>
          <a:stretch>
            <a:fillRect/>
          </a:stretch>
        </p:blipFill>
        <p:spPr>
          <a:xfrm>
            <a:off x="0" y="2564904"/>
            <a:ext cx="4355976" cy="347068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65"/>
          <a:stretch>
            <a:fillRect/>
          </a:stretch>
        </p:blipFill>
        <p:spPr>
          <a:xfrm>
            <a:off x="4499992" y="2564904"/>
            <a:ext cx="4608512" cy="34563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772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Ranking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First </a:t>
            </a:r>
            <a:r>
              <a:rPr lang="de-DE" dirty="0" err="1" smtClean="0"/>
              <a:t>mean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extreme,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variability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14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8622223" cy="386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982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Extreme II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15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8812699" cy="48507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1591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Temporal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spatial</a:t>
            </a:r>
            <a:r>
              <a:rPr lang="de-DE" dirty="0" smtClean="0"/>
              <a:t> </a:t>
            </a:r>
            <a:r>
              <a:rPr lang="de-DE" dirty="0" err="1" smtClean="0"/>
              <a:t>dependencies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340768"/>
            <a:ext cx="8064500" cy="4498975"/>
          </a:xfrm>
        </p:spPr>
        <p:txBody>
          <a:bodyPr/>
          <a:lstStyle/>
          <a:p>
            <a:r>
              <a:rPr lang="de-DE" dirty="0" smtClean="0"/>
              <a:t>Nice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16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8800001" cy="4774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6961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variability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51520" y="1654175"/>
            <a:ext cx="8064500" cy="4498975"/>
          </a:xfrm>
        </p:spPr>
        <p:txBody>
          <a:bodyPr/>
          <a:lstStyle/>
          <a:p>
            <a:r>
              <a:rPr lang="de-DE" dirty="0" err="1" smtClean="0"/>
              <a:t>daily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17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66834"/>
            <a:ext cx="7180178" cy="49856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6360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Planing</a:t>
            </a:r>
            <a:r>
              <a:rPr lang="de-DE" dirty="0" smtClean="0"/>
              <a:t> </a:t>
            </a:r>
            <a:r>
              <a:rPr lang="de-DE" dirty="0" err="1" smtClean="0"/>
              <a:t>horizont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18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91721"/>
            <a:ext cx="7295185" cy="5034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524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6621463" cy="528638"/>
          </a:xfrm>
        </p:spPr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format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19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53" y="1156412"/>
            <a:ext cx="8431747" cy="5701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966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621463" cy="528638"/>
          </a:xfrm>
        </p:spPr>
        <p:txBody>
          <a:bodyPr/>
          <a:lstStyle/>
          <a:p>
            <a:r>
              <a:rPr lang="de-CH" dirty="0" err="1" smtClean="0"/>
              <a:t>Challenges</a:t>
            </a:r>
            <a:r>
              <a:rPr lang="de-CH" dirty="0" smtClean="0"/>
              <a:t> in </a:t>
            </a:r>
            <a:r>
              <a:rPr lang="de-CH" dirty="0" err="1" smtClean="0"/>
              <a:t>Downscaling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388424" y="6556374"/>
            <a:ext cx="576189" cy="301625"/>
          </a:xfrm>
        </p:spPr>
        <p:txBody>
          <a:bodyPr/>
          <a:lstStyle/>
          <a:p>
            <a:fld id="{6C3840F9-4475-4C94-BDD9-B2DF482C5681}" type="slidenum">
              <a:rPr lang="de-CH" smtClean="0"/>
              <a:pPr/>
              <a:t>2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5379" y="2276872"/>
            <a:ext cx="3017526" cy="280721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2564904"/>
            <a:ext cx="3017526" cy="280721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021932" y="5094393"/>
            <a:ext cx="1895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«Impact </a:t>
            </a:r>
            <a:r>
              <a:rPr lang="de-CH" sz="1400" dirty="0" err="1" smtClean="0"/>
              <a:t>community</a:t>
            </a:r>
            <a:r>
              <a:rPr lang="de-CH" sz="1400" dirty="0" smtClean="0"/>
              <a:t>»</a:t>
            </a:r>
            <a:endParaRPr lang="de-CH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4637159" y="5385947"/>
            <a:ext cx="1906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«</a:t>
            </a:r>
            <a:r>
              <a:rPr lang="de-CH" sz="1400" dirty="0" err="1" smtClean="0"/>
              <a:t>Climate</a:t>
            </a:r>
            <a:r>
              <a:rPr lang="de-CH" sz="1400" dirty="0" smtClean="0"/>
              <a:t> </a:t>
            </a:r>
            <a:r>
              <a:rPr lang="de-CH" sz="1400" dirty="0" err="1" smtClean="0"/>
              <a:t>community</a:t>
            </a:r>
            <a:r>
              <a:rPr lang="de-CH" sz="1400" dirty="0" smtClean="0"/>
              <a:t>»</a:t>
            </a:r>
            <a:endParaRPr lang="de-CH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399063" y="1459794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 </a:t>
            </a:r>
            <a:r>
              <a:rPr lang="de-CH" dirty="0" err="1" smtClean="0"/>
              <a:t>both</a:t>
            </a:r>
            <a:r>
              <a:rPr lang="de-CH" dirty="0" smtClean="0"/>
              <a:t> </a:t>
            </a:r>
            <a:r>
              <a:rPr lang="de-CH" dirty="0" err="1" smtClean="0"/>
              <a:t>sides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evaluate</a:t>
            </a:r>
            <a:r>
              <a:rPr lang="de-CH" dirty="0"/>
              <a:t> </a:t>
            </a:r>
            <a:r>
              <a:rPr lang="de-CH" dirty="0" err="1" smtClean="0"/>
              <a:t>their</a:t>
            </a:r>
            <a:r>
              <a:rPr lang="de-CH" dirty="0" smtClean="0"/>
              <a:t> </a:t>
            </a:r>
            <a:r>
              <a:rPr lang="de-CH" dirty="0" err="1" smtClean="0"/>
              <a:t>limits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3114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46302 0.42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2106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13333 0.37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1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Guidance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20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8622223" cy="4419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9969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21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-1377280"/>
            <a:ext cx="6588224" cy="8235280"/>
          </a:xfrm>
          <a:prstGeom prst="rect">
            <a:avLst/>
          </a:prstGeom>
        </p:spPr>
      </p:pic>
      <p:sp>
        <p:nvSpPr>
          <p:cNvPr id="4" name="Titel 5"/>
          <p:cNvSpPr txBox="1">
            <a:spLocks/>
          </p:cNvSpPr>
          <p:nvPr/>
        </p:nvSpPr>
        <p:spPr>
          <a:xfrm>
            <a:off x="323528" y="476672"/>
            <a:ext cx="6621463" cy="528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Accuracy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Worst</a:t>
            </a:r>
            <a:r>
              <a:rPr lang="de-DE" sz="2600" b="1" kern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case</a:t>
            </a:r>
            <a:endParaRPr kumimoji="0" lang="de-DE" sz="2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69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621463" cy="528638"/>
          </a:xfrm>
        </p:spPr>
        <p:txBody>
          <a:bodyPr/>
          <a:lstStyle/>
          <a:p>
            <a:r>
              <a:rPr lang="de-CH" dirty="0" err="1" smtClean="0"/>
              <a:t>Challenges</a:t>
            </a:r>
            <a:r>
              <a:rPr lang="de-CH" dirty="0" smtClean="0"/>
              <a:t> in </a:t>
            </a:r>
            <a:r>
              <a:rPr lang="de-CH" dirty="0" err="1" smtClean="0"/>
              <a:t>Downscaling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388424" y="6556374"/>
            <a:ext cx="576189" cy="301625"/>
          </a:xfrm>
        </p:spPr>
        <p:txBody>
          <a:bodyPr/>
          <a:lstStyle/>
          <a:p>
            <a:fld id="{6C3840F9-4475-4C94-BDD9-B2DF482C5681}" type="slidenum">
              <a:rPr lang="de-CH" smtClean="0"/>
              <a:pPr/>
              <a:t>22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5379" y="2276872"/>
            <a:ext cx="3017526" cy="280721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2564904"/>
            <a:ext cx="3017526" cy="280721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021932" y="5094393"/>
            <a:ext cx="1656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«Impact </a:t>
            </a:r>
            <a:r>
              <a:rPr lang="de-CH" sz="1400" dirty="0" err="1" smtClean="0"/>
              <a:t>modeller</a:t>
            </a:r>
            <a:r>
              <a:rPr lang="de-CH" sz="1400" dirty="0" smtClean="0"/>
              <a:t>»</a:t>
            </a:r>
            <a:endParaRPr lang="de-CH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4637159" y="5385947"/>
            <a:ext cx="1726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«</a:t>
            </a:r>
            <a:r>
              <a:rPr lang="de-CH" sz="1400" dirty="0" err="1" smtClean="0"/>
              <a:t>Climate</a:t>
            </a:r>
            <a:r>
              <a:rPr lang="de-CH" sz="1400" dirty="0" smtClean="0"/>
              <a:t> </a:t>
            </a:r>
            <a:r>
              <a:rPr lang="de-CH" sz="1400" dirty="0" err="1" smtClean="0"/>
              <a:t>modeller</a:t>
            </a:r>
            <a:r>
              <a:rPr lang="de-CH" sz="1400" dirty="0" smtClean="0"/>
              <a:t>»</a:t>
            </a:r>
            <a:endParaRPr lang="de-CH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399063" y="1459794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 </a:t>
            </a:r>
            <a:r>
              <a:rPr lang="de-CH" dirty="0" err="1" smtClean="0"/>
              <a:t>both</a:t>
            </a:r>
            <a:r>
              <a:rPr lang="de-CH" dirty="0" smtClean="0"/>
              <a:t> </a:t>
            </a:r>
            <a:r>
              <a:rPr lang="de-CH" dirty="0" err="1" smtClean="0"/>
              <a:t>sides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evaluate</a:t>
            </a:r>
            <a:r>
              <a:rPr lang="de-CH" dirty="0"/>
              <a:t> </a:t>
            </a:r>
            <a:r>
              <a:rPr lang="de-CH" dirty="0" err="1" smtClean="0"/>
              <a:t>their</a:t>
            </a:r>
            <a:r>
              <a:rPr lang="de-CH" dirty="0" smtClean="0"/>
              <a:t> </a:t>
            </a:r>
            <a:r>
              <a:rPr lang="de-CH" dirty="0" err="1" smtClean="0"/>
              <a:t>limits</a:t>
            </a:r>
            <a:endParaRPr lang="de-CH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612"/>
          <a:stretch/>
        </p:blipFill>
        <p:spPr>
          <a:xfrm>
            <a:off x="4644008" y="1792240"/>
            <a:ext cx="4221159" cy="3360589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 bwMode="auto">
          <a:xfrm>
            <a:off x="0" y="5445224"/>
            <a:ext cx="9144000" cy="3524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5517232"/>
            <a:ext cx="5416307" cy="28041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107"/>
          <a:stretch/>
        </p:blipFill>
        <p:spPr>
          <a:xfrm>
            <a:off x="251520" y="1770223"/>
            <a:ext cx="4182474" cy="3386969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4995498" y="1263193"/>
            <a:ext cx="3945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err="1" smtClean="0">
                <a:solidFill>
                  <a:srgbClr val="FF0000"/>
                </a:solidFill>
                <a:latin typeface="Comic Sans MS" pitchFamily="66" charset="0"/>
              </a:rPr>
              <a:t>Combined</a:t>
            </a:r>
            <a:r>
              <a:rPr lang="de-CH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de-CH" sz="2400" dirty="0" err="1" smtClean="0">
                <a:solidFill>
                  <a:srgbClr val="FF0000"/>
                </a:solidFill>
                <a:latin typeface="Comic Sans MS" pitchFamily="66" charset="0"/>
              </a:rPr>
              <a:t>area</a:t>
            </a:r>
            <a:r>
              <a:rPr lang="de-CH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de-CH" sz="2400" dirty="0" err="1" smtClean="0">
                <a:solidFill>
                  <a:srgbClr val="FF0000"/>
                </a:solidFill>
                <a:latin typeface="Comic Sans MS" pitchFamily="66" charset="0"/>
              </a:rPr>
              <a:t>of</a:t>
            </a:r>
            <a:r>
              <a:rPr lang="de-CH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de-CH" sz="2400" dirty="0" err="1" smtClean="0">
                <a:solidFill>
                  <a:srgbClr val="FF0000"/>
                </a:solidFill>
                <a:latin typeface="Comic Sans MS" pitchFamily="66" charset="0"/>
              </a:rPr>
              <a:t>comfort</a:t>
            </a:r>
            <a:endParaRPr lang="de-CH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4860032" y="2296296"/>
            <a:ext cx="307633" cy="259228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4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9417E-6 L -0.17968 0.4629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2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63737E-6 L 0.19723 0.42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23559 -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-2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2" grpId="0" animBg="1"/>
      <p:bldP spid="17" grpId="0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612"/>
          <a:stretch/>
        </p:blipFill>
        <p:spPr>
          <a:xfrm>
            <a:off x="4644008" y="1988840"/>
            <a:ext cx="4221159" cy="3360589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23</a:t>
            </a:fld>
            <a:endParaRPr lang="de-CH"/>
          </a:p>
        </p:txBody>
      </p:sp>
      <p:sp>
        <p:nvSpPr>
          <p:cNvPr id="3" name="Rechteck 2"/>
          <p:cNvSpPr/>
          <p:nvPr/>
        </p:nvSpPr>
        <p:spPr bwMode="auto">
          <a:xfrm>
            <a:off x="0" y="5445224"/>
            <a:ext cx="9144000" cy="3524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5517232"/>
            <a:ext cx="5416307" cy="28041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107"/>
          <a:stretch/>
        </p:blipFill>
        <p:spPr>
          <a:xfrm>
            <a:off x="251520" y="1966823"/>
            <a:ext cx="4182474" cy="3386969"/>
          </a:xfrm>
          <a:prstGeom prst="rect">
            <a:avLst/>
          </a:prstGeom>
        </p:spPr>
      </p:pic>
      <p:grpSp>
        <p:nvGrpSpPr>
          <p:cNvPr id="6" name="Gruppieren 15"/>
          <p:cNvGrpSpPr/>
          <p:nvPr/>
        </p:nvGrpSpPr>
        <p:grpSpPr>
          <a:xfrm>
            <a:off x="4860032" y="1459793"/>
            <a:ext cx="4080777" cy="3625391"/>
            <a:chOff x="4860032" y="1459793"/>
            <a:chExt cx="4080777" cy="3625391"/>
          </a:xfrm>
        </p:grpSpPr>
        <p:sp>
          <p:nvSpPr>
            <p:cNvPr id="7" name="Textfeld 6"/>
            <p:cNvSpPr txBox="1"/>
            <p:nvPr/>
          </p:nvSpPr>
          <p:spPr>
            <a:xfrm>
              <a:off x="4995498" y="1459793"/>
              <a:ext cx="39453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Combined</a:t>
              </a:r>
              <a:r>
                <a:rPr lang="de-CH" sz="2400" dirty="0" smtClean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de-CH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area</a:t>
              </a:r>
              <a:r>
                <a:rPr lang="de-CH" sz="2400" dirty="0" smtClean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de-CH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of</a:t>
              </a:r>
              <a:r>
                <a:rPr lang="de-CH" sz="2400" dirty="0" smtClean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de-CH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comfort</a:t>
              </a:r>
              <a:endParaRPr lang="de-CH" sz="24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4860032" y="2492896"/>
              <a:ext cx="307633" cy="2592288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781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23559 -0.0002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Furthcoming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end-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sectors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incorporated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(WG2)</a:t>
            </a:r>
          </a:p>
          <a:p>
            <a:endParaRPr lang="de-DE" dirty="0" smtClean="0"/>
          </a:p>
          <a:p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communities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comfort</a:t>
            </a:r>
            <a:endParaRPr lang="de-DE" dirty="0" smtClean="0"/>
          </a:p>
          <a:p>
            <a:pPr lvl="1"/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? (WG2-WG5)</a:t>
            </a:r>
          </a:p>
          <a:p>
            <a:pPr lvl="1"/>
            <a:endParaRPr lang="de-DE" dirty="0" smtClean="0"/>
          </a:p>
          <a:p>
            <a:r>
              <a:rPr lang="de-DE" dirty="0" err="1" smtClean="0"/>
              <a:t>Enforce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end-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minimum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(WG1, all)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24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742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!!!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25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187758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 </a:t>
            </a:r>
            <a:r>
              <a:rPr lang="de-DE" dirty="0" err="1" smtClean="0"/>
              <a:t>answered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 II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26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7076994" cy="3462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2818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79512" y="1654175"/>
            <a:ext cx="8064500" cy="4498975"/>
          </a:xfrm>
        </p:spPr>
        <p:txBody>
          <a:bodyPr/>
          <a:lstStyle/>
          <a:p>
            <a:r>
              <a:rPr lang="de-DE" dirty="0" err="1" smtClean="0"/>
              <a:t>Equally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27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84784"/>
            <a:ext cx="5744889" cy="4968552"/>
          </a:xfrm>
          <a:prstGeom prst="rect">
            <a:avLst/>
          </a:prstGeom>
        </p:spPr>
      </p:pic>
      <p:sp>
        <p:nvSpPr>
          <p:cNvPr id="4" name="Titel 5"/>
          <p:cNvSpPr txBox="1">
            <a:spLocks/>
          </p:cNvSpPr>
          <p:nvPr/>
        </p:nvSpPr>
        <p:spPr>
          <a:xfrm>
            <a:off x="539750" y="739775"/>
            <a:ext cx="6621463" cy="528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1" kern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Who </a:t>
            </a: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answered</a:t>
            </a:r>
            <a:r>
              <a:rPr lang="de-DE" sz="2600" b="1" kern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de-DE" sz="2600" b="1" kern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kern="0" dirty="0" err="1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questionnaire</a:t>
            </a:r>
            <a:r>
              <a:rPr lang="de-DE" sz="2600" b="1" kern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?</a:t>
            </a:r>
            <a:endParaRPr kumimoji="0" lang="de-DE" sz="2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221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 </a:t>
            </a:r>
            <a:r>
              <a:rPr lang="de-DE" dirty="0" err="1" smtClean="0"/>
              <a:t>answered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 II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28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42" y="1206777"/>
            <a:ext cx="8685715" cy="4444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8610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29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7" y="25825"/>
            <a:ext cx="8914286" cy="6806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444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Importance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3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59307" cy="65253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05757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 </a:t>
            </a:r>
            <a:r>
              <a:rPr lang="de-DE" dirty="0" err="1" smtClean="0"/>
              <a:t>answered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 II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30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11154"/>
            <a:ext cx="6416870" cy="56468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146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Questionnaire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60 </a:t>
            </a:r>
            <a:r>
              <a:rPr lang="de-DE" dirty="0" err="1" smtClean="0"/>
              <a:t>responses</a:t>
            </a:r>
            <a:endParaRPr lang="de-DE" dirty="0" smtClean="0"/>
          </a:p>
          <a:p>
            <a:r>
              <a:rPr lang="de-DE" dirty="0" err="1" smtClean="0"/>
              <a:t>Many</a:t>
            </a:r>
            <a:r>
              <a:rPr lang="de-DE" dirty="0" smtClean="0"/>
              <a:t> different </a:t>
            </a:r>
            <a:r>
              <a:rPr lang="de-DE" dirty="0" err="1" smtClean="0"/>
              <a:t>sectors</a:t>
            </a:r>
            <a:endParaRPr lang="de-DE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Europe</a:t>
            </a:r>
          </a:p>
          <a:p>
            <a:r>
              <a:rPr lang="de-DE" dirty="0" smtClean="0"/>
              <a:t>Every </a:t>
            </a:r>
            <a:r>
              <a:rPr lang="de-DE" dirty="0" err="1" smtClean="0"/>
              <a:t>elevation</a:t>
            </a:r>
            <a:r>
              <a:rPr lang="de-DE" dirty="0" smtClean="0"/>
              <a:t> (</a:t>
            </a:r>
            <a:r>
              <a:rPr lang="de-DE" dirty="0" err="1" smtClean="0"/>
              <a:t>hydrology</a:t>
            </a:r>
            <a:r>
              <a:rPr lang="de-DE" dirty="0" smtClean="0"/>
              <a:t> </a:t>
            </a:r>
            <a:r>
              <a:rPr lang="de-DE" dirty="0" err="1" smtClean="0"/>
              <a:t>especially</a:t>
            </a:r>
            <a:r>
              <a:rPr lang="de-DE" dirty="0" smtClean="0"/>
              <a:t> in </a:t>
            </a:r>
            <a:r>
              <a:rPr lang="de-DE" dirty="0" err="1" smtClean="0"/>
              <a:t>Montains</a:t>
            </a:r>
            <a:r>
              <a:rPr lang="de-DE" dirty="0" smtClean="0"/>
              <a:t>)</a:t>
            </a:r>
          </a:p>
          <a:p>
            <a:r>
              <a:rPr lang="de-DE" dirty="0" smtClean="0"/>
              <a:t>Most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modellers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sectors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8C805-3C6E-4750-B857-C9781D83E5FC}" type="slidenum">
              <a:rPr lang="de-CH" smtClean="0"/>
              <a:pPr/>
              <a:t>4</a:t>
            </a:fld>
            <a:endParaRPr lang="de-C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750" y="548680"/>
            <a:ext cx="6621463" cy="528638"/>
          </a:xfrm>
        </p:spPr>
        <p:txBody>
          <a:bodyPr/>
          <a:lstStyle/>
          <a:p>
            <a:r>
              <a:rPr lang="de-DE" dirty="0" smtClean="0"/>
              <a:t>Who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answered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5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72" y="0"/>
            <a:ext cx="6655728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98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variable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539552" y="1484784"/>
            <a:ext cx="8064500" cy="4498975"/>
          </a:xfrm>
        </p:spPr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„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five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3840F9-4475-4C94-BDD9-B2DF482C5681}" type="slidenum">
              <a:rPr lang="de-CH" smtClean="0"/>
              <a:pPr/>
              <a:t>6</a:t>
            </a:fld>
            <a:endParaRPr lang="de-CH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2060848"/>
            <a:ext cx="5801711" cy="4392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80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7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6054042" cy="4588788"/>
          </a:xfrm>
          <a:prstGeom prst="rect">
            <a:avLst/>
          </a:prstGeom>
        </p:spPr>
      </p:pic>
      <p:sp>
        <p:nvSpPr>
          <p:cNvPr id="4" name="Titel 5"/>
          <p:cNvSpPr txBox="1">
            <a:spLocks/>
          </p:cNvSpPr>
          <p:nvPr/>
        </p:nvSpPr>
        <p:spPr>
          <a:xfrm>
            <a:off x="539750" y="739775"/>
            <a:ext cx="6621463" cy="528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variable </a:t>
            </a: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usually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de-DE" sz="2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6"/>
          <p:cNvSpPr txBox="1">
            <a:spLocks/>
          </p:cNvSpPr>
          <p:nvPr/>
        </p:nvSpPr>
        <p:spPr>
          <a:xfrm>
            <a:off x="539552" y="1484784"/>
            <a:ext cx="8064500" cy="4498975"/>
          </a:xfrm>
          <a:prstGeom prst="rect">
            <a:avLst/>
          </a:prstGeom>
        </p:spPr>
        <p:txBody>
          <a:bodyPr/>
          <a:lstStyle/>
          <a:p>
            <a:pPr marL="419100" marR="0" lvl="0" indent="-4191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85000"/>
              <a:buFont typeface="Arial" charset="0"/>
              <a:buChar char="&gt;"/>
              <a:tabLst/>
              <a:defRPr/>
            </a:pPr>
            <a:r>
              <a:rPr kumimoji="0" lang="de-D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two or „the big five“</a:t>
            </a: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00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Temporal </a:t>
            </a:r>
            <a:r>
              <a:rPr lang="de-DE" dirty="0" err="1" smtClean="0"/>
              <a:t>resolution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daily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subdaily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8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400"/>
          <a:stretch>
            <a:fillRect/>
          </a:stretch>
        </p:blipFill>
        <p:spPr>
          <a:xfrm>
            <a:off x="2559190" y="1124744"/>
            <a:ext cx="6584810" cy="5733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204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Spatial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r>
              <a:rPr lang="de-DE" dirty="0" smtClean="0"/>
              <a:t> – </a:t>
            </a:r>
            <a:r>
              <a:rPr lang="de-DE" dirty="0" err="1" smtClean="0"/>
              <a:t>quite</a:t>
            </a:r>
            <a:r>
              <a:rPr lang="de-DE" dirty="0" smtClean="0"/>
              <a:t> diverse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9750" y="1450305"/>
            <a:ext cx="8064500" cy="4498975"/>
          </a:xfrm>
        </p:spPr>
        <p:txBody>
          <a:bodyPr/>
          <a:lstStyle/>
          <a:p>
            <a:r>
              <a:rPr lang="de-DE" dirty="0" smtClean="0"/>
              <a:t>1 km,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</a:t>
            </a:r>
            <a:r>
              <a:rPr lang="de-DE" dirty="0" err="1" smtClean="0"/>
              <a:t>region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29C2E-2E1D-4427-BD98-FC93F8614A18}" type="slidenum">
              <a:rPr lang="de-CH" smtClean="0"/>
              <a:pPr/>
              <a:t>9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2851"/>
            <a:ext cx="9144000" cy="50151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6003491"/>
      </p:ext>
    </p:extLst>
  </p:cSld>
  <p:clrMapOvr>
    <a:masterClrMapping/>
  </p:clrMapOvr>
</p:sld>
</file>

<file path=ppt/theme/theme1.xml><?xml version="1.0" encoding="utf-8"?>
<a:theme xmlns:a="http://schemas.openxmlformats.org/drawingml/2006/main" name="1_Oeschger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1_Oeschg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Oesch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Office PowerPoint</Application>
  <PresentationFormat>Bildschirmpräsentation (4:3)</PresentationFormat>
  <Paragraphs>96</Paragraphs>
  <Slides>30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1_Oeschger</vt:lpstr>
      <vt:lpstr>VALUE questionnaire on end-user needs</vt:lpstr>
      <vt:lpstr>Challenges in Downscaling</vt:lpstr>
      <vt:lpstr>Importance of DS</vt:lpstr>
      <vt:lpstr>Questionnaire</vt:lpstr>
      <vt:lpstr>Who  answered</vt:lpstr>
      <vt:lpstr>What variable to you usually work with?</vt:lpstr>
      <vt:lpstr>Folie 7</vt:lpstr>
      <vt:lpstr>Temporal resolution</vt:lpstr>
      <vt:lpstr>Spatial resolution – quite diverse</vt:lpstr>
      <vt:lpstr>Folie 10</vt:lpstr>
      <vt:lpstr>Folie 11</vt:lpstr>
      <vt:lpstr>PDFs or time series</vt:lpstr>
      <vt:lpstr>Uncertainties –</vt:lpstr>
      <vt:lpstr>Ranking the needs</vt:lpstr>
      <vt:lpstr>Extreme II</vt:lpstr>
      <vt:lpstr>Temporal and spatial dependencies</vt:lpstr>
      <vt:lpstr>Time scale of variability</vt:lpstr>
      <vt:lpstr>Planing horizont</vt:lpstr>
      <vt:lpstr>Data format</vt:lpstr>
      <vt:lpstr>Guidance is needed</vt:lpstr>
      <vt:lpstr>Folie 21</vt:lpstr>
      <vt:lpstr>Challenges in Downscaling</vt:lpstr>
      <vt:lpstr>Folie 23</vt:lpstr>
      <vt:lpstr>Conclusion and Furthcoming tasks</vt:lpstr>
      <vt:lpstr>Folie 25</vt:lpstr>
      <vt:lpstr>Who answered the questionnaire II</vt:lpstr>
      <vt:lpstr>Folie 27</vt:lpstr>
      <vt:lpstr>Who answered the questionnaire II</vt:lpstr>
      <vt:lpstr>Folie 29</vt:lpstr>
      <vt:lpstr>Who answered the questionnaire II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koeplin</dc:creator>
  <cp:lastModifiedBy>Ole</cp:lastModifiedBy>
  <cp:revision>18</cp:revision>
  <dcterms:created xsi:type="dcterms:W3CDTF">2012-08-17T09:33:30Z</dcterms:created>
  <dcterms:modified xsi:type="dcterms:W3CDTF">2013-03-25T17:22:25Z</dcterms:modified>
</cp:coreProperties>
</file>